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imo" panose="020B0604020202020204" charset="0"/>
      <p:regular r:id="rId12"/>
    </p:embeddedFont>
    <p:embeddedFont>
      <p:font typeface="HK Grotesk Bold" panose="020B0604020202020204" charset="0"/>
      <p:regular r:id="rId13"/>
    </p:embeddedFont>
    <p:embeddedFont>
      <p:font typeface="Montserrat" panose="00000500000000000000" pitchFamily="2" charset="0"/>
      <p:regular r:id="rId14"/>
    </p:embeddedFont>
    <p:embeddedFont>
      <p:font typeface="Montserrat Bold" panose="020B0604020202020204" charset="0"/>
      <p:regular r:id="rId15"/>
    </p:embeddedFont>
    <p:embeddedFont>
      <p:font typeface="Montserrat Medium" panose="00000600000000000000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1" d="100"/>
          <a:sy n="31" d="100"/>
        </p:scale>
        <p:origin x="1042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jpe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27068" y="3183039"/>
            <a:ext cx="12033863" cy="4251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98"/>
              </a:lnSpc>
            </a:pPr>
            <a:r>
              <a:rPr lang="en-US" sz="13998">
                <a:solidFill>
                  <a:srgbClr val="525252"/>
                </a:solidFill>
                <a:latin typeface="HK Grotesk Bold"/>
              </a:rPr>
              <a:t>Furry Futures</a:t>
            </a:r>
          </a:p>
          <a:p>
            <a:pPr algn="ctr">
              <a:lnSpc>
                <a:spcPts val="2850"/>
              </a:lnSpc>
            </a:pPr>
            <a:endParaRPr lang="en-US" sz="13998">
              <a:solidFill>
                <a:srgbClr val="525252"/>
              </a:solidFill>
              <a:latin typeface="HK Grotesk Bold"/>
            </a:endParaRPr>
          </a:p>
          <a:p>
            <a:pPr algn="ctr">
              <a:lnSpc>
                <a:spcPts val="8550"/>
              </a:lnSpc>
            </a:pPr>
            <a:r>
              <a:rPr lang="en-US" sz="9000">
                <a:solidFill>
                  <a:srgbClr val="525252"/>
                </a:solidFill>
                <a:latin typeface="HK Grotesk Bold"/>
              </a:rPr>
              <a:t>Predictive Analytics for Adoption Outcomes</a:t>
            </a:r>
          </a:p>
        </p:txBody>
      </p:sp>
      <p:sp>
        <p:nvSpPr>
          <p:cNvPr id="3" name="AutoShape 3"/>
          <p:cNvSpPr/>
          <p:nvPr/>
        </p:nvSpPr>
        <p:spPr>
          <a:xfrm>
            <a:off x="-3172445" y="2029184"/>
            <a:ext cx="2463289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400000">
            <a:off x="4738155" y="3936835"/>
            <a:ext cx="8616935" cy="17233870"/>
          </a:xfrm>
          <a:custGeom>
            <a:avLst/>
            <a:gdLst/>
            <a:ahLst/>
            <a:cxnLst/>
            <a:rect l="l" t="t" r="r" b="b"/>
            <a:pathLst>
              <a:path w="8616935" h="17233870">
                <a:moveTo>
                  <a:pt x="0" y="0"/>
                </a:moveTo>
                <a:lnTo>
                  <a:pt x="8616935" y="0"/>
                </a:lnTo>
                <a:lnTo>
                  <a:pt x="8616935" y="17233869"/>
                </a:lnTo>
                <a:lnTo>
                  <a:pt x="0" y="172338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-3172445" y="8254827"/>
            <a:ext cx="2463289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5400000">
            <a:off x="4855884" y="-10674665"/>
            <a:ext cx="8462883" cy="16925765"/>
          </a:xfrm>
          <a:custGeom>
            <a:avLst/>
            <a:gdLst/>
            <a:ahLst/>
            <a:cxnLst/>
            <a:rect l="l" t="t" r="r" b="b"/>
            <a:pathLst>
              <a:path w="8462883" h="16925765">
                <a:moveTo>
                  <a:pt x="0" y="0"/>
                </a:moveTo>
                <a:lnTo>
                  <a:pt x="8462883" y="0"/>
                </a:lnTo>
                <a:lnTo>
                  <a:pt x="8462883" y="16925765"/>
                </a:lnTo>
                <a:lnTo>
                  <a:pt x="0" y="169257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17354550" y="-889078"/>
            <a:ext cx="1721041" cy="12065155"/>
            <a:chOff x="0" y="0"/>
            <a:chExt cx="453278" cy="317765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53278" cy="3177654"/>
            </a:xfrm>
            <a:custGeom>
              <a:avLst/>
              <a:gdLst/>
              <a:ahLst/>
              <a:cxnLst/>
              <a:rect l="l" t="t" r="r" b="b"/>
              <a:pathLst>
                <a:path w="453278" h="3177654">
                  <a:moveTo>
                    <a:pt x="0" y="0"/>
                  </a:moveTo>
                  <a:lnTo>
                    <a:pt x="453278" y="0"/>
                  </a:lnTo>
                  <a:lnTo>
                    <a:pt x="453278" y="3177654"/>
                  </a:lnTo>
                  <a:lnTo>
                    <a:pt x="0" y="3177654"/>
                  </a:lnTo>
                  <a:close/>
                </a:path>
              </a:pathLst>
            </a:custGeom>
            <a:solidFill>
              <a:srgbClr val="C3DCE4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453278" cy="31395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10800000">
            <a:off x="-787591" y="-889078"/>
            <a:ext cx="1721041" cy="12065155"/>
            <a:chOff x="0" y="0"/>
            <a:chExt cx="453278" cy="317765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53278" cy="3177654"/>
            </a:xfrm>
            <a:custGeom>
              <a:avLst/>
              <a:gdLst/>
              <a:ahLst/>
              <a:cxnLst/>
              <a:rect l="l" t="t" r="r" b="b"/>
              <a:pathLst>
                <a:path w="453278" h="3177654">
                  <a:moveTo>
                    <a:pt x="0" y="0"/>
                  </a:moveTo>
                  <a:lnTo>
                    <a:pt x="453278" y="0"/>
                  </a:lnTo>
                  <a:lnTo>
                    <a:pt x="453278" y="3177654"/>
                  </a:lnTo>
                  <a:lnTo>
                    <a:pt x="0" y="3177654"/>
                  </a:lnTo>
                  <a:close/>
                </a:path>
              </a:pathLst>
            </a:custGeom>
            <a:solidFill>
              <a:srgbClr val="E0D28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8100"/>
              <a:ext cx="453278" cy="31395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 rot="-5400000">
            <a:off x="13977360" y="4972558"/>
            <a:ext cx="7809529" cy="341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8"/>
              </a:lnSpc>
            </a:pPr>
            <a:r>
              <a:rPr lang="en-US" sz="2600" spc="288">
                <a:solidFill>
                  <a:srgbClr val="525252"/>
                </a:solidFill>
                <a:latin typeface="Montserrat"/>
              </a:rPr>
              <a:t>Tess Anderson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769141" y="4410187"/>
            <a:ext cx="10749718" cy="1797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98"/>
              </a:lnSpc>
            </a:pPr>
            <a:r>
              <a:rPr lang="en-US" sz="13998">
                <a:solidFill>
                  <a:srgbClr val="525252"/>
                </a:solidFill>
                <a:latin typeface="HK Grotesk Bold"/>
              </a:rPr>
              <a:t>Questions?</a:t>
            </a:r>
          </a:p>
        </p:txBody>
      </p:sp>
      <p:sp>
        <p:nvSpPr>
          <p:cNvPr id="3" name="AutoShape 3"/>
          <p:cNvSpPr/>
          <p:nvPr/>
        </p:nvSpPr>
        <p:spPr>
          <a:xfrm>
            <a:off x="-3172445" y="2029184"/>
            <a:ext cx="2463289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400000">
            <a:off x="4738155" y="3936835"/>
            <a:ext cx="8616935" cy="17233870"/>
          </a:xfrm>
          <a:custGeom>
            <a:avLst/>
            <a:gdLst/>
            <a:ahLst/>
            <a:cxnLst/>
            <a:rect l="l" t="t" r="r" b="b"/>
            <a:pathLst>
              <a:path w="8616935" h="17233870">
                <a:moveTo>
                  <a:pt x="0" y="0"/>
                </a:moveTo>
                <a:lnTo>
                  <a:pt x="8616935" y="0"/>
                </a:lnTo>
                <a:lnTo>
                  <a:pt x="8616935" y="17233869"/>
                </a:lnTo>
                <a:lnTo>
                  <a:pt x="0" y="172338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-3172445" y="8254827"/>
            <a:ext cx="2463289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5400000">
            <a:off x="4855884" y="-10674665"/>
            <a:ext cx="8462883" cy="16925765"/>
          </a:xfrm>
          <a:custGeom>
            <a:avLst/>
            <a:gdLst/>
            <a:ahLst/>
            <a:cxnLst/>
            <a:rect l="l" t="t" r="r" b="b"/>
            <a:pathLst>
              <a:path w="8462883" h="16925765">
                <a:moveTo>
                  <a:pt x="0" y="0"/>
                </a:moveTo>
                <a:lnTo>
                  <a:pt x="8462883" y="0"/>
                </a:lnTo>
                <a:lnTo>
                  <a:pt x="8462883" y="16925765"/>
                </a:lnTo>
                <a:lnTo>
                  <a:pt x="0" y="169257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17354550" y="-889078"/>
            <a:ext cx="1721041" cy="12065155"/>
            <a:chOff x="0" y="0"/>
            <a:chExt cx="453278" cy="317765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53278" cy="3177654"/>
            </a:xfrm>
            <a:custGeom>
              <a:avLst/>
              <a:gdLst/>
              <a:ahLst/>
              <a:cxnLst/>
              <a:rect l="l" t="t" r="r" b="b"/>
              <a:pathLst>
                <a:path w="453278" h="3177654">
                  <a:moveTo>
                    <a:pt x="0" y="0"/>
                  </a:moveTo>
                  <a:lnTo>
                    <a:pt x="453278" y="0"/>
                  </a:lnTo>
                  <a:lnTo>
                    <a:pt x="453278" y="3177654"/>
                  </a:lnTo>
                  <a:lnTo>
                    <a:pt x="0" y="3177654"/>
                  </a:lnTo>
                  <a:close/>
                </a:path>
              </a:pathLst>
            </a:custGeom>
            <a:solidFill>
              <a:srgbClr val="C3DCE4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453278" cy="31395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10800000">
            <a:off x="-787591" y="-889078"/>
            <a:ext cx="1721041" cy="12065155"/>
            <a:chOff x="0" y="0"/>
            <a:chExt cx="453278" cy="317765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53278" cy="3177654"/>
            </a:xfrm>
            <a:custGeom>
              <a:avLst/>
              <a:gdLst/>
              <a:ahLst/>
              <a:cxnLst/>
              <a:rect l="l" t="t" r="r" b="b"/>
              <a:pathLst>
                <a:path w="453278" h="3177654">
                  <a:moveTo>
                    <a:pt x="0" y="0"/>
                  </a:moveTo>
                  <a:lnTo>
                    <a:pt x="453278" y="0"/>
                  </a:lnTo>
                  <a:lnTo>
                    <a:pt x="453278" y="3177654"/>
                  </a:lnTo>
                  <a:lnTo>
                    <a:pt x="0" y="3177654"/>
                  </a:lnTo>
                  <a:close/>
                </a:path>
              </a:pathLst>
            </a:custGeom>
            <a:solidFill>
              <a:srgbClr val="E0D28D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8100"/>
              <a:ext cx="453278" cy="31395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 rot="-5400000">
            <a:off x="13977360" y="4972558"/>
            <a:ext cx="7809529" cy="341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8"/>
              </a:lnSpc>
            </a:pPr>
            <a:r>
              <a:rPr lang="en-US" sz="2600" spc="288">
                <a:solidFill>
                  <a:srgbClr val="525252"/>
                </a:solidFill>
                <a:latin typeface="Montserrat"/>
              </a:rPr>
              <a:t>Tess Anderson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28884" y="1352148"/>
            <a:ext cx="14430232" cy="119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10"/>
              </a:lnSpc>
            </a:pPr>
            <a:r>
              <a:rPr lang="en-US" sz="9000">
                <a:solidFill>
                  <a:srgbClr val="525252"/>
                </a:solidFill>
                <a:latin typeface="HK Grotesk Bold"/>
              </a:rPr>
              <a:t>Project Overview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4070422"/>
            <a:ext cx="3941722" cy="4478556"/>
            <a:chOff x="0" y="0"/>
            <a:chExt cx="1153645" cy="131076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53645" cy="1310763"/>
            </a:xfrm>
            <a:custGeom>
              <a:avLst/>
              <a:gdLst/>
              <a:ahLst/>
              <a:cxnLst/>
              <a:rect l="l" t="t" r="r" b="b"/>
              <a:pathLst>
                <a:path w="1153645" h="1310763">
                  <a:moveTo>
                    <a:pt x="47138" y="0"/>
                  </a:moveTo>
                  <a:lnTo>
                    <a:pt x="1106506" y="0"/>
                  </a:lnTo>
                  <a:cubicBezTo>
                    <a:pt x="1132540" y="0"/>
                    <a:pt x="1153645" y="21105"/>
                    <a:pt x="1153645" y="47138"/>
                  </a:cubicBezTo>
                  <a:lnTo>
                    <a:pt x="1153645" y="1263625"/>
                  </a:lnTo>
                  <a:cubicBezTo>
                    <a:pt x="1153645" y="1276127"/>
                    <a:pt x="1148678" y="1288116"/>
                    <a:pt x="1139838" y="1296956"/>
                  </a:cubicBezTo>
                  <a:cubicBezTo>
                    <a:pt x="1130998" y="1305797"/>
                    <a:pt x="1119008" y="1310763"/>
                    <a:pt x="1106506" y="1310763"/>
                  </a:cubicBezTo>
                  <a:lnTo>
                    <a:pt x="47138" y="1310763"/>
                  </a:lnTo>
                  <a:cubicBezTo>
                    <a:pt x="21105" y="1310763"/>
                    <a:pt x="0" y="1289658"/>
                    <a:pt x="0" y="1263625"/>
                  </a:cubicBezTo>
                  <a:lnTo>
                    <a:pt x="0" y="47138"/>
                  </a:lnTo>
                  <a:cubicBezTo>
                    <a:pt x="0" y="34636"/>
                    <a:pt x="4966" y="22647"/>
                    <a:pt x="13806" y="13806"/>
                  </a:cubicBezTo>
                  <a:cubicBezTo>
                    <a:pt x="22647" y="4966"/>
                    <a:pt x="34636" y="0"/>
                    <a:pt x="47138" y="0"/>
                  </a:cubicBezTo>
                  <a:close/>
                </a:path>
              </a:pathLst>
            </a:custGeom>
            <a:solidFill>
              <a:srgbClr val="F99679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9525"/>
              <a:ext cx="1153645" cy="1301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125564" y="4070422"/>
            <a:ext cx="3941722" cy="4478556"/>
            <a:chOff x="0" y="0"/>
            <a:chExt cx="1153645" cy="131076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53645" cy="1310763"/>
            </a:xfrm>
            <a:custGeom>
              <a:avLst/>
              <a:gdLst/>
              <a:ahLst/>
              <a:cxnLst/>
              <a:rect l="l" t="t" r="r" b="b"/>
              <a:pathLst>
                <a:path w="1153645" h="1310763">
                  <a:moveTo>
                    <a:pt x="47138" y="0"/>
                  </a:moveTo>
                  <a:lnTo>
                    <a:pt x="1106506" y="0"/>
                  </a:lnTo>
                  <a:cubicBezTo>
                    <a:pt x="1132540" y="0"/>
                    <a:pt x="1153645" y="21105"/>
                    <a:pt x="1153645" y="47138"/>
                  </a:cubicBezTo>
                  <a:lnTo>
                    <a:pt x="1153645" y="1263625"/>
                  </a:lnTo>
                  <a:cubicBezTo>
                    <a:pt x="1153645" y="1276127"/>
                    <a:pt x="1148678" y="1288116"/>
                    <a:pt x="1139838" y="1296956"/>
                  </a:cubicBezTo>
                  <a:cubicBezTo>
                    <a:pt x="1130998" y="1305797"/>
                    <a:pt x="1119008" y="1310763"/>
                    <a:pt x="1106506" y="1310763"/>
                  </a:cubicBezTo>
                  <a:lnTo>
                    <a:pt x="47138" y="1310763"/>
                  </a:lnTo>
                  <a:cubicBezTo>
                    <a:pt x="21105" y="1310763"/>
                    <a:pt x="0" y="1289658"/>
                    <a:pt x="0" y="1263625"/>
                  </a:cubicBezTo>
                  <a:lnTo>
                    <a:pt x="0" y="47138"/>
                  </a:lnTo>
                  <a:cubicBezTo>
                    <a:pt x="0" y="34636"/>
                    <a:pt x="4966" y="22647"/>
                    <a:pt x="13806" y="13806"/>
                  </a:cubicBezTo>
                  <a:cubicBezTo>
                    <a:pt x="22647" y="4966"/>
                    <a:pt x="34636" y="0"/>
                    <a:pt x="47138" y="0"/>
                  </a:cubicBezTo>
                  <a:close/>
                </a:path>
              </a:pathLst>
            </a:custGeom>
            <a:solidFill>
              <a:srgbClr val="FBF6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525"/>
              <a:ext cx="1153645" cy="1301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221571" y="4070422"/>
            <a:ext cx="3941722" cy="4478556"/>
            <a:chOff x="0" y="0"/>
            <a:chExt cx="1153645" cy="131076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53645" cy="1310763"/>
            </a:xfrm>
            <a:custGeom>
              <a:avLst/>
              <a:gdLst/>
              <a:ahLst/>
              <a:cxnLst/>
              <a:rect l="l" t="t" r="r" b="b"/>
              <a:pathLst>
                <a:path w="1153645" h="1310763">
                  <a:moveTo>
                    <a:pt x="47138" y="0"/>
                  </a:moveTo>
                  <a:lnTo>
                    <a:pt x="1106506" y="0"/>
                  </a:lnTo>
                  <a:cubicBezTo>
                    <a:pt x="1132540" y="0"/>
                    <a:pt x="1153645" y="21105"/>
                    <a:pt x="1153645" y="47138"/>
                  </a:cubicBezTo>
                  <a:lnTo>
                    <a:pt x="1153645" y="1263625"/>
                  </a:lnTo>
                  <a:cubicBezTo>
                    <a:pt x="1153645" y="1276127"/>
                    <a:pt x="1148678" y="1288116"/>
                    <a:pt x="1139838" y="1296956"/>
                  </a:cubicBezTo>
                  <a:cubicBezTo>
                    <a:pt x="1130998" y="1305797"/>
                    <a:pt x="1119008" y="1310763"/>
                    <a:pt x="1106506" y="1310763"/>
                  </a:cubicBezTo>
                  <a:lnTo>
                    <a:pt x="47138" y="1310763"/>
                  </a:lnTo>
                  <a:cubicBezTo>
                    <a:pt x="21105" y="1310763"/>
                    <a:pt x="0" y="1289658"/>
                    <a:pt x="0" y="1263625"/>
                  </a:cubicBezTo>
                  <a:lnTo>
                    <a:pt x="0" y="47138"/>
                  </a:lnTo>
                  <a:cubicBezTo>
                    <a:pt x="0" y="34636"/>
                    <a:pt x="4966" y="22647"/>
                    <a:pt x="13806" y="13806"/>
                  </a:cubicBezTo>
                  <a:cubicBezTo>
                    <a:pt x="22647" y="4966"/>
                    <a:pt x="34636" y="0"/>
                    <a:pt x="47138" y="0"/>
                  </a:cubicBezTo>
                  <a:close/>
                </a:path>
              </a:pathLst>
            </a:custGeom>
            <a:solidFill>
              <a:srgbClr val="E0D28D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525"/>
              <a:ext cx="1153645" cy="1301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317578" y="4070422"/>
            <a:ext cx="3941722" cy="4478556"/>
            <a:chOff x="0" y="0"/>
            <a:chExt cx="1153645" cy="131076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53645" cy="1310763"/>
            </a:xfrm>
            <a:custGeom>
              <a:avLst/>
              <a:gdLst/>
              <a:ahLst/>
              <a:cxnLst/>
              <a:rect l="l" t="t" r="r" b="b"/>
              <a:pathLst>
                <a:path w="1153645" h="1310763">
                  <a:moveTo>
                    <a:pt x="47138" y="0"/>
                  </a:moveTo>
                  <a:lnTo>
                    <a:pt x="1106506" y="0"/>
                  </a:lnTo>
                  <a:cubicBezTo>
                    <a:pt x="1132540" y="0"/>
                    <a:pt x="1153645" y="21105"/>
                    <a:pt x="1153645" y="47138"/>
                  </a:cubicBezTo>
                  <a:lnTo>
                    <a:pt x="1153645" y="1263625"/>
                  </a:lnTo>
                  <a:cubicBezTo>
                    <a:pt x="1153645" y="1276127"/>
                    <a:pt x="1148678" y="1288116"/>
                    <a:pt x="1139838" y="1296956"/>
                  </a:cubicBezTo>
                  <a:cubicBezTo>
                    <a:pt x="1130998" y="1305797"/>
                    <a:pt x="1119008" y="1310763"/>
                    <a:pt x="1106506" y="1310763"/>
                  </a:cubicBezTo>
                  <a:lnTo>
                    <a:pt x="47138" y="1310763"/>
                  </a:lnTo>
                  <a:cubicBezTo>
                    <a:pt x="21105" y="1310763"/>
                    <a:pt x="0" y="1289658"/>
                    <a:pt x="0" y="1263625"/>
                  </a:cubicBezTo>
                  <a:lnTo>
                    <a:pt x="0" y="47138"/>
                  </a:lnTo>
                  <a:cubicBezTo>
                    <a:pt x="0" y="34636"/>
                    <a:pt x="4966" y="22647"/>
                    <a:pt x="13806" y="13806"/>
                  </a:cubicBezTo>
                  <a:cubicBezTo>
                    <a:pt x="22647" y="4966"/>
                    <a:pt x="34636" y="0"/>
                    <a:pt x="47138" y="0"/>
                  </a:cubicBezTo>
                  <a:close/>
                </a:path>
              </a:pathLst>
            </a:custGeom>
            <a:solidFill>
              <a:srgbClr val="C3DCE4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9525"/>
              <a:ext cx="1153645" cy="1301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328724" y="4572000"/>
            <a:ext cx="3341674" cy="3412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6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Dataset with 28,000 cats</a:t>
            </a:r>
          </a:p>
          <a:p>
            <a:pPr algn="ctr">
              <a:lnSpc>
                <a:spcPts val="2736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Shelter outcomes include: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Partner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Adoption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Foster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Transfer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SCRP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SNR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Offsite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Barn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425588" y="4403176"/>
            <a:ext cx="3341674" cy="3755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6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Features Include: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Spay/Neuter Status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Breed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Color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Coat Pattern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Domestic Breed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Age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Outcome Month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Outcome Weekday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Outcome Hour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Cat/Kitten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24486" y="5086350"/>
            <a:ext cx="3341674" cy="2384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6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Tools Employed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Python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Jupyter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SciKit Learn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Tableau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Pandas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Matplotlib &amp; Seaborn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617602" y="4746076"/>
            <a:ext cx="3341674" cy="3070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6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Methods/Techniques Employed: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Feature Importance 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Random Forest Classifier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Decision Tree Classifier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Support Vector Machine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PCA (dimension reduction)</a:t>
            </a:r>
          </a:p>
          <a:p>
            <a:pPr marL="388625" lvl="1" indent="-194312" algn="ctr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Cross Validation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172445" y="3329414"/>
            <a:ext cx="2463289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4142351" y="-11685059"/>
            <a:ext cx="10003298" cy="20006597"/>
          </a:xfrm>
          <a:custGeom>
            <a:avLst/>
            <a:gdLst/>
            <a:ahLst/>
            <a:cxnLst/>
            <a:rect l="l" t="t" r="r" b="b"/>
            <a:pathLst>
              <a:path w="10003298" h="20006597">
                <a:moveTo>
                  <a:pt x="0" y="0"/>
                </a:moveTo>
                <a:lnTo>
                  <a:pt x="10003298" y="0"/>
                </a:lnTo>
                <a:lnTo>
                  <a:pt x="10003298" y="20006597"/>
                </a:lnTo>
                <a:lnTo>
                  <a:pt x="0" y="200065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283470" y="4845726"/>
            <a:ext cx="15721059" cy="105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099"/>
              </a:lnSpc>
              <a:spcBef>
                <a:spcPct val="0"/>
              </a:spcBef>
            </a:pPr>
            <a:r>
              <a:rPr lang="en-US" sz="9999">
                <a:solidFill>
                  <a:srgbClr val="525252"/>
                </a:solidFill>
                <a:latin typeface="HK Grotesk Bold"/>
              </a:rPr>
              <a:t>Exploratory Data Analysis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66552" y="6268125"/>
            <a:ext cx="14154895" cy="30983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1926" lvl="1" indent="-380963">
              <a:lnSpc>
                <a:spcPts val="4940"/>
              </a:lnSpc>
              <a:buFont typeface="Arial"/>
              <a:buChar char="•"/>
            </a:pPr>
            <a:r>
              <a:rPr lang="en-US" sz="3529">
                <a:solidFill>
                  <a:srgbClr val="525252"/>
                </a:solidFill>
                <a:latin typeface="Montserrat Medium"/>
              </a:rPr>
              <a:t>Used Python and Tableau</a:t>
            </a:r>
          </a:p>
          <a:p>
            <a:pPr marL="761926" lvl="1" indent="-380963">
              <a:lnSpc>
                <a:spcPts val="4940"/>
              </a:lnSpc>
              <a:buFont typeface="Arial"/>
              <a:buChar char="•"/>
            </a:pPr>
            <a:r>
              <a:rPr lang="en-US" sz="3529">
                <a:solidFill>
                  <a:srgbClr val="525252"/>
                </a:solidFill>
                <a:latin typeface="Montserrat Medium"/>
              </a:rPr>
              <a:t>Found significant patterns related to outcome distribution, spay/neuter status, age distribution, time related trends, and appearance characteristics</a:t>
            </a:r>
          </a:p>
          <a:p>
            <a:pPr marL="761926" lvl="1" indent="-380963">
              <a:lnSpc>
                <a:spcPts val="4940"/>
              </a:lnSpc>
              <a:spcBef>
                <a:spcPct val="0"/>
              </a:spcBef>
              <a:buFont typeface="Arial"/>
              <a:buChar char="•"/>
            </a:pPr>
            <a:r>
              <a:rPr lang="en-US" sz="3529">
                <a:solidFill>
                  <a:srgbClr val="525252"/>
                </a:solidFill>
                <a:latin typeface="Montserrat Medium"/>
              </a:rPr>
              <a:t>Found lots of redundant variables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D2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886757" y="3964925"/>
            <a:ext cx="20061513" cy="0"/>
          </a:xfrm>
          <a:prstGeom prst="line">
            <a:avLst/>
          </a:prstGeom>
          <a:ln w="28575" cap="flat">
            <a:solidFill>
              <a:srgbClr val="52525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615031"/>
            <a:ext cx="11545127" cy="105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99"/>
              </a:lnSpc>
              <a:spcBef>
                <a:spcPct val="0"/>
              </a:spcBef>
            </a:pPr>
            <a:r>
              <a:rPr lang="en-US" sz="9999">
                <a:solidFill>
                  <a:srgbClr val="525252"/>
                </a:solidFill>
                <a:latin typeface="HK Grotesk Bold"/>
              </a:rPr>
              <a:t>Methods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4171167" y="3728184"/>
            <a:ext cx="502056" cy="502056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4529836"/>
            <a:ext cx="2197323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525252"/>
                </a:solidFill>
                <a:latin typeface="Montserrat Medium"/>
              </a:rPr>
              <a:t>EDA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702602" y="4529836"/>
            <a:ext cx="3441398" cy="1317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525252"/>
                </a:solidFill>
                <a:latin typeface="Montserrat Medium"/>
              </a:rPr>
              <a:t>Pre-pocessing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376503" y="4529836"/>
            <a:ext cx="2197323" cy="1317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525252"/>
                </a:solidFill>
                <a:latin typeface="Montserrat Medium"/>
              </a:rPr>
              <a:t>Model</a:t>
            </a:r>
          </a:p>
          <a:p>
            <a:pPr>
              <a:lnSpc>
                <a:spcPts val="5150"/>
              </a:lnSpc>
            </a:pPr>
            <a:r>
              <a:rPr lang="en-US" sz="5000">
                <a:solidFill>
                  <a:srgbClr val="525252"/>
                </a:solidFill>
                <a:latin typeface="Montserrat Medium"/>
              </a:rPr>
              <a:t>Fitting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422195" y="4529836"/>
            <a:ext cx="3530823" cy="1317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525252"/>
                </a:solidFill>
                <a:latin typeface="Montserrat Medium"/>
              </a:rPr>
              <a:t>Model Evaluation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339898" y="3728184"/>
            <a:ext cx="502056" cy="50205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684299" y="3728184"/>
            <a:ext cx="502056" cy="50205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28700" y="3728184"/>
            <a:ext cx="502056" cy="50205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5684299" y="5999861"/>
            <a:ext cx="2472572" cy="2350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40"/>
              </a:lnSpc>
            </a:pPr>
            <a:r>
              <a:rPr lang="en-US" sz="1500">
                <a:solidFill>
                  <a:srgbClr val="525252"/>
                </a:solidFill>
                <a:latin typeface="Montserrat Medium"/>
              </a:rPr>
              <a:t>included handling missing values, encoding categorical variables, and splitting the data into training and testing sets using various tools from SciKit-Learn package in Python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339898" y="5999861"/>
            <a:ext cx="2472572" cy="874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40"/>
              </a:lnSpc>
            </a:pPr>
            <a:r>
              <a:rPr lang="en-US" sz="1500">
                <a:solidFill>
                  <a:srgbClr val="525252"/>
                </a:solidFill>
                <a:latin typeface="Montserrat Medium"/>
              </a:rPr>
              <a:t>Model was fit to training data, 80 percent of dataset for all models.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422195" y="5999861"/>
            <a:ext cx="2472572" cy="1760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40"/>
              </a:lnSpc>
            </a:pPr>
            <a:r>
              <a:rPr lang="en-US" sz="1500">
                <a:solidFill>
                  <a:srgbClr val="525252"/>
                </a:solidFill>
                <a:latin typeface="Montserrat Medium"/>
              </a:rPr>
              <a:t>Each model was tested and evaluated on test data.</a:t>
            </a:r>
          </a:p>
          <a:p>
            <a:pPr>
              <a:lnSpc>
                <a:spcPts val="2340"/>
              </a:lnSpc>
            </a:pPr>
            <a:r>
              <a:rPr lang="en-US" sz="1500">
                <a:solidFill>
                  <a:srgbClr val="525252"/>
                </a:solidFill>
                <a:latin typeface="Montserrat Medium"/>
              </a:rPr>
              <a:t>Models were evaluated against one another as well.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-686167" y="9048742"/>
            <a:ext cx="19860924" cy="1982716"/>
            <a:chOff x="0" y="0"/>
            <a:chExt cx="5230861" cy="52219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230861" cy="522197"/>
            </a:xfrm>
            <a:custGeom>
              <a:avLst/>
              <a:gdLst/>
              <a:ahLst/>
              <a:cxnLst/>
              <a:rect l="l" t="t" r="r" b="b"/>
              <a:pathLst>
                <a:path w="5230861" h="522197">
                  <a:moveTo>
                    <a:pt x="0" y="0"/>
                  </a:moveTo>
                  <a:lnTo>
                    <a:pt x="5230861" y="0"/>
                  </a:lnTo>
                  <a:lnTo>
                    <a:pt x="5230861" y="522197"/>
                  </a:lnTo>
                  <a:lnTo>
                    <a:pt x="0" y="522197"/>
                  </a:ln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19050"/>
              <a:ext cx="5230861" cy="5031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319512" y="9515838"/>
            <a:ext cx="5556810" cy="314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66"/>
              </a:lnSpc>
            </a:pPr>
            <a:r>
              <a:rPr lang="en-US" sz="2200" spc="156">
                <a:solidFill>
                  <a:srgbClr val="525252"/>
                </a:solidFill>
                <a:latin typeface="Arimo"/>
              </a:rPr>
              <a:t>Tess Anderson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4794294" y="9515838"/>
            <a:ext cx="2465006" cy="314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66"/>
              </a:lnSpc>
            </a:pPr>
            <a:r>
              <a:rPr lang="en-US" sz="2200" spc="156">
                <a:solidFill>
                  <a:srgbClr val="525252"/>
                </a:solidFill>
                <a:latin typeface="Arimo"/>
              </a:rPr>
              <a:t>DS-450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28884" y="1352148"/>
            <a:ext cx="14430232" cy="119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10"/>
              </a:lnSpc>
            </a:pPr>
            <a:r>
              <a:rPr lang="en-US" sz="9000">
                <a:solidFill>
                  <a:srgbClr val="525252"/>
                </a:solidFill>
                <a:latin typeface="HK Grotesk Bold"/>
              </a:rPr>
              <a:t>Modeling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928884" y="4070422"/>
            <a:ext cx="3941722" cy="4478556"/>
            <a:chOff x="0" y="0"/>
            <a:chExt cx="1153645" cy="131076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53645" cy="1310763"/>
            </a:xfrm>
            <a:custGeom>
              <a:avLst/>
              <a:gdLst/>
              <a:ahLst/>
              <a:cxnLst/>
              <a:rect l="l" t="t" r="r" b="b"/>
              <a:pathLst>
                <a:path w="1153645" h="1310763">
                  <a:moveTo>
                    <a:pt x="47138" y="0"/>
                  </a:moveTo>
                  <a:lnTo>
                    <a:pt x="1106506" y="0"/>
                  </a:lnTo>
                  <a:cubicBezTo>
                    <a:pt x="1132540" y="0"/>
                    <a:pt x="1153645" y="21105"/>
                    <a:pt x="1153645" y="47138"/>
                  </a:cubicBezTo>
                  <a:lnTo>
                    <a:pt x="1153645" y="1263625"/>
                  </a:lnTo>
                  <a:cubicBezTo>
                    <a:pt x="1153645" y="1276127"/>
                    <a:pt x="1148678" y="1288116"/>
                    <a:pt x="1139838" y="1296956"/>
                  </a:cubicBezTo>
                  <a:cubicBezTo>
                    <a:pt x="1130998" y="1305797"/>
                    <a:pt x="1119008" y="1310763"/>
                    <a:pt x="1106506" y="1310763"/>
                  </a:cubicBezTo>
                  <a:lnTo>
                    <a:pt x="47138" y="1310763"/>
                  </a:lnTo>
                  <a:cubicBezTo>
                    <a:pt x="21105" y="1310763"/>
                    <a:pt x="0" y="1289658"/>
                    <a:pt x="0" y="1263625"/>
                  </a:cubicBezTo>
                  <a:lnTo>
                    <a:pt x="0" y="47138"/>
                  </a:lnTo>
                  <a:cubicBezTo>
                    <a:pt x="0" y="34636"/>
                    <a:pt x="4966" y="22647"/>
                    <a:pt x="13806" y="13806"/>
                  </a:cubicBezTo>
                  <a:cubicBezTo>
                    <a:pt x="22647" y="4966"/>
                    <a:pt x="34636" y="0"/>
                    <a:pt x="47138" y="0"/>
                  </a:cubicBezTo>
                  <a:close/>
                </a:path>
              </a:pathLst>
            </a:custGeom>
            <a:solidFill>
              <a:srgbClr val="F99679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9525"/>
              <a:ext cx="1153645" cy="1301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796401" y="4070422"/>
            <a:ext cx="3941722" cy="4478556"/>
            <a:chOff x="0" y="0"/>
            <a:chExt cx="1153645" cy="131076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53645" cy="1310763"/>
            </a:xfrm>
            <a:custGeom>
              <a:avLst/>
              <a:gdLst/>
              <a:ahLst/>
              <a:cxnLst/>
              <a:rect l="l" t="t" r="r" b="b"/>
              <a:pathLst>
                <a:path w="1153645" h="1310763">
                  <a:moveTo>
                    <a:pt x="47138" y="0"/>
                  </a:moveTo>
                  <a:lnTo>
                    <a:pt x="1106506" y="0"/>
                  </a:lnTo>
                  <a:cubicBezTo>
                    <a:pt x="1132540" y="0"/>
                    <a:pt x="1153645" y="21105"/>
                    <a:pt x="1153645" y="47138"/>
                  </a:cubicBezTo>
                  <a:lnTo>
                    <a:pt x="1153645" y="1263625"/>
                  </a:lnTo>
                  <a:cubicBezTo>
                    <a:pt x="1153645" y="1276127"/>
                    <a:pt x="1148678" y="1288116"/>
                    <a:pt x="1139838" y="1296956"/>
                  </a:cubicBezTo>
                  <a:cubicBezTo>
                    <a:pt x="1130998" y="1305797"/>
                    <a:pt x="1119008" y="1310763"/>
                    <a:pt x="1106506" y="1310763"/>
                  </a:cubicBezTo>
                  <a:lnTo>
                    <a:pt x="47138" y="1310763"/>
                  </a:lnTo>
                  <a:cubicBezTo>
                    <a:pt x="21105" y="1310763"/>
                    <a:pt x="0" y="1289658"/>
                    <a:pt x="0" y="1263625"/>
                  </a:cubicBezTo>
                  <a:lnTo>
                    <a:pt x="0" y="47138"/>
                  </a:lnTo>
                  <a:cubicBezTo>
                    <a:pt x="0" y="34636"/>
                    <a:pt x="4966" y="22647"/>
                    <a:pt x="13806" y="13806"/>
                  </a:cubicBezTo>
                  <a:cubicBezTo>
                    <a:pt x="22647" y="4966"/>
                    <a:pt x="34636" y="0"/>
                    <a:pt x="47138" y="0"/>
                  </a:cubicBezTo>
                  <a:close/>
                </a:path>
              </a:pathLst>
            </a:custGeom>
            <a:solidFill>
              <a:srgbClr val="FBF6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525"/>
              <a:ext cx="1153645" cy="1301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662048" y="4070422"/>
            <a:ext cx="3941722" cy="4478556"/>
            <a:chOff x="0" y="0"/>
            <a:chExt cx="1153645" cy="131076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53645" cy="1310763"/>
            </a:xfrm>
            <a:custGeom>
              <a:avLst/>
              <a:gdLst/>
              <a:ahLst/>
              <a:cxnLst/>
              <a:rect l="l" t="t" r="r" b="b"/>
              <a:pathLst>
                <a:path w="1153645" h="1310763">
                  <a:moveTo>
                    <a:pt x="47138" y="0"/>
                  </a:moveTo>
                  <a:lnTo>
                    <a:pt x="1106506" y="0"/>
                  </a:lnTo>
                  <a:cubicBezTo>
                    <a:pt x="1132540" y="0"/>
                    <a:pt x="1153645" y="21105"/>
                    <a:pt x="1153645" y="47138"/>
                  </a:cubicBezTo>
                  <a:lnTo>
                    <a:pt x="1153645" y="1263625"/>
                  </a:lnTo>
                  <a:cubicBezTo>
                    <a:pt x="1153645" y="1276127"/>
                    <a:pt x="1148678" y="1288116"/>
                    <a:pt x="1139838" y="1296956"/>
                  </a:cubicBezTo>
                  <a:cubicBezTo>
                    <a:pt x="1130998" y="1305797"/>
                    <a:pt x="1119008" y="1310763"/>
                    <a:pt x="1106506" y="1310763"/>
                  </a:cubicBezTo>
                  <a:lnTo>
                    <a:pt x="47138" y="1310763"/>
                  </a:lnTo>
                  <a:cubicBezTo>
                    <a:pt x="21105" y="1310763"/>
                    <a:pt x="0" y="1289658"/>
                    <a:pt x="0" y="1263625"/>
                  </a:cubicBezTo>
                  <a:lnTo>
                    <a:pt x="0" y="47138"/>
                  </a:lnTo>
                  <a:cubicBezTo>
                    <a:pt x="0" y="34636"/>
                    <a:pt x="4966" y="22647"/>
                    <a:pt x="13806" y="13806"/>
                  </a:cubicBezTo>
                  <a:cubicBezTo>
                    <a:pt x="22647" y="4966"/>
                    <a:pt x="34636" y="0"/>
                    <a:pt x="47138" y="0"/>
                  </a:cubicBezTo>
                  <a:close/>
                </a:path>
              </a:pathLst>
            </a:custGeom>
            <a:solidFill>
              <a:srgbClr val="C3DCE4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525"/>
              <a:ext cx="1153645" cy="1301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228908" y="5088976"/>
            <a:ext cx="3341674" cy="2384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6"/>
              </a:lnSpc>
            </a:pPr>
            <a:r>
              <a:rPr lang="en-US" sz="1800">
                <a:solidFill>
                  <a:srgbClr val="000000"/>
                </a:solidFill>
                <a:latin typeface="Montserrat Bold"/>
              </a:rPr>
              <a:t>Random Forest</a:t>
            </a:r>
          </a:p>
          <a:p>
            <a:pPr algn="ctr">
              <a:lnSpc>
                <a:spcPts val="2736"/>
              </a:lnSpc>
            </a:pPr>
            <a:endParaRPr lang="en-US" sz="1800">
              <a:solidFill>
                <a:srgbClr val="000000"/>
              </a:solidFill>
              <a:latin typeface="Montserrat Bold"/>
            </a:endParaRPr>
          </a:p>
          <a:p>
            <a:pPr marL="0" lvl="1" indent="0" algn="ctr">
              <a:lnSpc>
                <a:spcPts val="2736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builds multiple decision trees and combines their predictions to improve accuracy and reduce overfitting.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095490" y="4917526"/>
            <a:ext cx="3341674" cy="2727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6"/>
              </a:lnSpc>
            </a:pPr>
            <a:r>
              <a:rPr lang="en-US" sz="1800">
                <a:solidFill>
                  <a:srgbClr val="000000"/>
                </a:solidFill>
                <a:latin typeface="Montserrat Bold"/>
              </a:rPr>
              <a:t>Decision Tree</a:t>
            </a:r>
          </a:p>
          <a:p>
            <a:pPr algn="ctr">
              <a:lnSpc>
                <a:spcPts val="2736"/>
              </a:lnSpc>
            </a:pPr>
            <a:endParaRPr lang="en-US" sz="1800">
              <a:solidFill>
                <a:srgbClr val="000000"/>
              </a:solidFill>
              <a:latin typeface="Montserrat Bold"/>
            </a:endParaRPr>
          </a:p>
          <a:p>
            <a:pPr marL="0" lvl="1" indent="0" algn="ctr">
              <a:lnSpc>
                <a:spcPts val="2736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tree-like model where an internal node represents a feature, the branch represents a decision rule, and each leaf node represents an outcome.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962072" y="5088976"/>
            <a:ext cx="3341674" cy="2384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6"/>
              </a:lnSpc>
            </a:pPr>
            <a:r>
              <a:rPr lang="en-US" sz="1800">
                <a:solidFill>
                  <a:srgbClr val="000000"/>
                </a:solidFill>
                <a:latin typeface="Montserrat Bold"/>
              </a:rPr>
              <a:t>SVM</a:t>
            </a:r>
          </a:p>
          <a:p>
            <a:pPr algn="ctr">
              <a:lnSpc>
                <a:spcPts val="2736"/>
              </a:lnSpc>
            </a:pPr>
            <a:endParaRPr lang="en-US" sz="1800">
              <a:solidFill>
                <a:srgbClr val="000000"/>
              </a:solidFill>
              <a:latin typeface="Montserrat Bold"/>
            </a:endParaRPr>
          </a:p>
          <a:p>
            <a:pPr algn="ctr">
              <a:lnSpc>
                <a:spcPts val="2736"/>
              </a:lnSpc>
            </a:pPr>
            <a:endParaRPr lang="en-US" sz="1800">
              <a:solidFill>
                <a:srgbClr val="000000"/>
              </a:solidFill>
              <a:latin typeface="Montserrat Bold"/>
            </a:endParaRPr>
          </a:p>
          <a:p>
            <a:pPr marL="0" lvl="1" indent="0" algn="ctr">
              <a:lnSpc>
                <a:spcPts val="2736"/>
              </a:lnSpc>
            </a:pPr>
            <a:r>
              <a:rPr lang="en-US" sz="1800">
                <a:solidFill>
                  <a:srgbClr val="000000"/>
                </a:solidFill>
                <a:latin typeface="Montserrat"/>
              </a:rPr>
              <a:t>capable of handling high-dimensional data by finding the hyperplane that best separates classes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40248" y="2758440"/>
            <a:ext cx="9607505" cy="3569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290"/>
              </a:lnSpc>
            </a:pPr>
            <a:r>
              <a:rPr lang="en-US" sz="23000">
                <a:solidFill>
                  <a:srgbClr val="525252"/>
                </a:solidFill>
                <a:latin typeface="HK Grotesk Bold"/>
              </a:rPr>
              <a:t>74%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028354" y="5995035"/>
            <a:ext cx="6231291" cy="1466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700"/>
              </a:lnSpc>
              <a:spcBef>
                <a:spcPct val="0"/>
              </a:spcBef>
            </a:pPr>
            <a:r>
              <a:rPr lang="en-US" sz="5000">
                <a:solidFill>
                  <a:srgbClr val="525252"/>
                </a:solidFill>
                <a:latin typeface="HK Grotesk Bold"/>
              </a:rPr>
              <a:t>Preliminary Accuracy Results</a:t>
            </a:r>
          </a:p>
        </p:txBody>
      </p:sp>
      <p:sp>
        <p:nvSpPr>
          <p:cNvPr id="4" name="Freeform 4"/>
          <p:cNvSpPr/>
          <p:nvPr/>
        </p:nvSpPr>
        <p:spPr>
          <a:xfrm>
            <a:off x="-3722134" y="-436723"/>
            <a:ext cx="5580223" cy="11160446"/>
          </a:xfrm>
          <a:custGeom>
            <a:avLst/>
            <a:gdLst/>
            <a:ahLst/>
            <a:cxnLst/>
            <a:rect l="l" t="t" r="r" b="b"/>
            <a:pathLst>
              <a:path w="5580223" h="11160446">
                <a:moveTo>
                  <a:pt x="0" y="0"/>
                </a:moveTo>
                <a:lnTo>
                  <a:pt x="5580223" y="0"/>
                </a:lnTo>
                <a:lnTo>
                  <a:pt x="5580223" y="11160446"/>
                </a:lnTo>
                <a:lnTo>
                  <a:pt x="0" y="111604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306800" y="-436723"/>
            <a:ext cx="5580223" cy="11160446"/>
          </a:xfrm>
          <a:custGeom>
            <a:avLst/>
            <a:gdLst/>
            <a:ahLst/>
            <a:cxnLst/>
            <a:rect l="l" t="t" r="r" b="b"/>
            <a:pathLst>
              <a:path w="5580223" h="11160446">
                <a:moveTo>
                  <a:pt x="0" y="0"/>
                </a:moveTo>
                <a:lnTo>
                  <a:pt x="5580223" y="0"/>
                </a:lnTo>
                <a:lnTo>
                  <a:pt x="5580223" y="11160446"/>
                </a:lnTo>
                <a:lnTo>
                  <a:pt x="0" y="111604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40248" y="2758440"/>
            <a:ext cx="9607505" cy="3569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290"/>
              </a:lnSpc>
            </a:pPr>
            <a:r>
              <a:rPr lang="en-US" sz="23000">
                <a:solidFill>
                  <a:srgbClr val="525252"/>
                </a:solidFill>
                <a:latin typeface="HK Grotesk Bold"/>
              </a:rPr>
              <a:t>74%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557541" y="6546850"/>
            <a:ext cx="1117291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0"/>
              </a:lnSpc>
            </a:pPr>
            <a:endParaRPr/>
          </a:p>
        </p:txBody>
      </p:sp>
      <p:sp>
        <p:nvSpPr>
          <p:cNvPr id="4" name="TextBox 4"/>
          <p:cNvSpPr txBox="1"/>
          <p:nvPr/>
        </p:nvSpPr>
        <p:spPr>
          <a:xfrm>
            <a:off x="6028354" y="5995035"/>
            <a:ext cx="6231291" cy="1466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700"/>
              </a:lnSpc>
              <a:spcBef>
                <a:spcPct val="0"/>
              </a:spcBef>
            </a:pPr>
            <a:r>
              <a:rPr lang="en-US" sz="5000">
                <a:solidFill>
                  <a:srgbClr val="525252"/>
                </a:solidFill>
                <a:latin typeface="HK Grotesk Bold"/>
              </a:rPr>
              <a:t>Final Accuracy Results</a:t>
            </a:r>
          </a:p>
        </p:txBody>
      </p:sp>
      <p:sp>
        <p:nvSpPr>
          <p:cNvPr id="5" name="Freeform 5"/>
          <p:cNvSpPr/>
          <p:nvPr/>
        </p:nvSpPr>
        <p:spPr>
          <a:xfrm>
            <a:off x="-3722134" y="-436723"/>
            <a:ext cx="5580223" cy="11160446"/>
          </a:xfrm>
          <a:custGeom>
            <a:avLst/>
            <a:gdLst/>
            <a:ahLst/>
            <a:cxnLst/>
            <a:rect l="l" t="t" r="r" b="b"/>
            <a:pathLst>
              <a:path w="5580223" h="11160446">
                <a:moveTo>
                  <a:pt x="0" y="0"/>
                </a:moveTo>
                <a:lnTo>
                  <a:pt x="5580223" y="0"/>
                </a:lnTo>
                <a:lnTo>
                  <a:pt x="5580223" y="11160446"/>
                </a:lnTo>
                <a:lnTo>
                  <a:pt x="0" y="111604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6306800" y="-436723"/>
            <a:ext cx="5580223" cy="11160446"/>
          </a:xfrm>
          <a:custGeom>
            <a:avLst/>
            <a:gdLst/>
            <a:ahLst/>
            <a:cxnLst/>
            <a:rect l="l" t="t" r="r" b="b"/>
            <a:pathLst>
              <a:path w="5580223" h="11160446">
                <a:moveTo>
                  <a:pt x="0" y="0"/>
                </a:moveTo>
                <a:lnTo>
                  <a:pt x="5580223" y="0"/>
                </a:lnTo>
                <a:lnTo>
                  <a:pt x="5580223" y="11160446"/>
                </a:lnTo>
                <a:lnTo>
                  <a:pt x="0" y="111604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172445" y="3329414"/>
            <a:ext cx="2463289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4142351" y="-11685059"/>
            <a:ext cx="10003298" cy="20006597"/>
          </a:xfrm>
          <a:custGeom>
            <a:avLst/>
            <a:gdLst/>
            <a:ahLst/>
            <a:cxnLst/>
            <a:rect l="l" t="t" r="r" b="b"/>
            <a:pathLst>
              <a:path w="10003298" h="20006597">
                <a:moveTo>
                  <a:pt x="0" y="0"/>
                </a:moveTo>
                <a:lnTo>
                  <a:pt x="10003298" y="0"/>
                </a:lnTo>
                <a:lnTo>
                  <a:pt x="10003298" y="20006597"/>
                </a:lnTo>
                <a:lnTo>
                  <a:pt x="0" y="200065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283470" y="4845726"/>
            <a:ext cx="15721059" cy="105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099"/>
              </a:lnSpc>
              <a:spcBef>
                <a:spcPct val="0"/>
              </a:spcBef>
            </a:pPr>
            <a:r>
              <a:rPr lang="en-US" sz="9999">
                <a:solidFill>
                  <a:srgbClr val="525252"/>
                </a:solidFill>
                <a:latin typeface="HK Grotesk Bold"/>
              </a:rPr>
              <a:t>Conclusion &amp; Future Work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28697" y="6334800"/>
            <a:ext cx="11230606" cy="291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525252"/>
                </a:solidFill>
                <a:latin typeface="Montserrat Medium"/>
              </a:rPr>
              <a:t>Diverse dataset presented difficulties in identifying the most influential features and handling missing or inconsistent data.</a:t>
            </a:r>
          </a:p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525252"/>
                </a:solidFill>
                <a:latin typeface="Montserrat Medium"/>
              </a:rPr>
              <a:t>74% accuracy acceptable for this application</a:t>
            </a:r>
          </a:p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525252"/>
                </a:solidFill>
                <a:latin typeface="Montserrat Medium"/>
              </a:rPr>
              <a:t>Valuable insight for animal shelters</a:t>
            </a:r>
          </a:p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525252"/>
                </a:solidFill>
                <a:latin typeface="Montserrat Medium"/>
              </a:rPr>
              <a:t>Cross-validation shows these models can be effective on other datasets</a:t>
            </a:r>
          </a:p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525252"/>
                </a:solidFill>
                <a:latin typeface="Montserrat Medium"/>
              </a:rPr>
              <a:t>Hyperparameter tuning in future work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D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196888"/>
            <a:ext cx="7121814" cy="1314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899"/>
              </a:lnSpc>
            </a:pPr>
            <a:r>
              <a:rPr lang="en-US" sz="9999">
                <a:solidFill>
                  <a:srgbClr val="525252"/>
                </a:solidFill>
                <a:latin typeface="HK Grotesk Bold"/>
              </a:rPr>
              <a:t>Reflection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4153401"/>
            <a:ext cx="8115300" cy="363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525252"/>
                </a:solidFill>
                <a:latin typeface="Montserrat Medium"/>
              </a:rPr>
              <a:t>These models are useful and have potential to help animal shelters allocate resources and make strategic decisions.</a:t>
            </a:r>
          </a:p>
          <a:p>
            <a:pPr>
              <a:lnSpc>
                <a:spcPts val="4199"/>
              </a:lnSpc>
            </a:pPr>
            <a:endParaRPr lang="en-US" sz="2999">
              <a:solidFill>
                <a:srgbClr val="525252"/>
              </a:solidFill>
              <a:latin typeface="Montserrat Medium"/>
            </a:endParaRP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525252"/>
                </a:solidFill>
                <a:latin typeface="Montserrat Medium"/>
              </a:rPr>
              <a:t>Importance of high quality dataset.</a:t>
            </a:r>
          </a:p>
          <a:p>
            <a:pPr>
              <a:lnSpc>
                <a:spcPts val="4199"/>
              </a:lnSpc>
            </a:pPr>
            <a:endParaRPr lang="en-US" sz="2999">
              <a:solidFill>
                <a:srgbClr val="525252"/>
              </a:solidFill>
              <a:latin typeface="Montserrat Medium"/>
            </a:endParaRPr>
          </a:p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525252"/>
                </a:solidFill>
                <a:latin typeface="Montserrat Medium"/>
              </a:rPr>
              <a:t>I &lt;3 Random Forest.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861362" y="1560356"/>
            <a:ext cx="6397938" cy="6397938"/>
            <a:chOff x="0" y="0"/>
            <a:chExt cx="3282950" cy="328295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l="l" t="t" r="r" b="b"/>
              <a:pathLst>
                <a:path w="3282950" h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3282950"/>
                  </a:lnTo>
                  <a:lnTo>
                    <a:pt x="0" y="32829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5046" r="-2504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9956664" y="2391629"/>
            <a:ext cx="1809397" cy="1809397"/>
          </a:xfrm>
          <a:custGeom>
            <a:avLst/>
            <a:gdLst/>
            <a:ahLst/>
            <a:cxnLst/>
            <a:rect l="l" t="t" r="r" b="b"/>
            <a:pathLst>
              <a:path w="1809397" h="1809397">
                <a:moveTo>
                  <a:pt x="0" y="0"/>
                </a:moveTo>
                <a:lnTo>
                  <a:pt x="1809397" y="0"/>
                </a:lnTo>
                <a:lnTo>
                  <a:pt x="1809397" y="1809397"/>
                </a:lnTo>
                <a:lnTo>
                  <a:pt x="0" y="18093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-686167" y="9048742"/>
            <a:ext cx="19860924" cy="1982716"/>
            <a:chOff x="0" y="0"/>
            <a:chExt cx="5230861" cy="5221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230861" cy="522197"/>
            </a:xfrm>
            <a:custGeom>
              <a:avLst/>
              <a:gdLst/>
              <a:ahLst/>
              <a:cxnLst/>
              <a:rect l="l" t="t" r="r" b="b"/>
              <a:pathLst>
                <a:path w="5230861" h="522197">
                  <a:moveTo>
                    <a:pt x="0" y="0"/>
                  </a:moveTo>
                  <a:lnTo>
                    <a:pt x="5230861" y="0"/>
                  </a:lnTo>
                  <a:lnTo>
                    <a:pt x="5230861" y="522197"/>
                  </a:lnTo>
                  <a:lnTo>
                    <a:pt x="0" y="522197"/>
                  </a:ln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9050"/>
              <a:ext cx="5230861" cy="5031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19512" y="9515838"/>
            <a:ext cx="5556810" cy="314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66"/>
              </a:lnSpc>
            </a:pPr>
            <a:r>
              <a:rPr lang="en-US" sz="2200" spc="156">
                <a:solidFill>
                  <a:srgbClr val="525252"/>
                </a:solidFill>
                <a:latin typeface="Arimo"/>
              </a:rPr>
              <a:t>Tess Anderson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794294" y="9515838"/>
            <a:ext cx="2465006" cy="314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66"/>
              </a:lnSpc>
            </a:pPr>
            <a:r>
              <a:rPr lang="en-US" sz="2200" spc="156">
                <a:solidFill>
                  <a:srgbClr val="525252"/>
                </a:solidFill>
                <a:latin typeface="Arimo"/>
              </a:rPr>
              <a:t>DS-450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</Words>
  <Application>Microsoft Office PowerPoint</Application>
  <PresentationFormat>Custom</PresentationFormat>
  <Paragraphs>87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Montserrat Medium</vt:lpstr>
      <vt:lpstr>Arimo</vt:lpstr>
      <vt:lpstr>HK Grotesk Bold</vt:lpstr>
      <vt:lpstr>Montserrat</vt:lpstr>
      <vt:lpstr>Arial</vt:lpstr>
      <vt:lpstr>Calibri</vt:lpstr>
      <vt:lpstr>Montserrat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Colorful Modern Project Presentation</dc:title>
  <dc:creator>Tess Anderson</dc:creator>
  <cp:lastModifiedBy>Tess Anderson</cp:lastModifiedBy>
  <cp:revision>1</cp:revision>
  <dcterms:created xsi:type="dcterms:W3CDTF">2006-08-16T00:00:00Z</dcterms:created>
  <dcterms:modified xsi:type="dcterms:W3CDTF">2024-05-01T17:35:33Z</dcterms:modified>
  <dc:identifier>DAGDQEOqqyo</dc:identifier>
</cp:coreProperties>
</file>

<file path=docProps/thumbnail.jpeg>
</file>